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colors3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charts/style3.xml" ContentType="application/vnd.ms-office.chartstyle+xml"/>
  <Override PartName="/ppt/handoutMasters/handoutMaster1.xml" ContentType="application/vnd.openxmlformats-officedocument.presentationml.handoutMaster+xml"/>
  <Override PartName="/ppt/media/image4.svg" ContentType="image/svg+xml"/>
  <Override PartName="/ppt/media/image7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2" r:id="rId3"/>
    <p:sldMasterId id="2147483676" r:id="rId4"/>
    <p:sldMasterId id="2147483690" r:id="rId5"/>
    <p:sldMasterId id="2147483704" r:id="rId6"/>
    <p:sldMasterId id="2147483718" r:id="rId7"/>
    <p:sldMasterId id="2147483732" r:id="rId8"/>
  </p:sldMasterIdLst>
  <p:notesMasterIdLst>
    <p:notesMasterId r:id="rId13"/>
  </p:notesMasterIdLst>
  <p:handoutMasterIdLst>
    <p:handoutMasterId r:id="rId29"/>
  </p:handoutMasterIdLst>
  <p:sldIdLst>
    <p:sldId id="256" r:id="rId9"/>
    <p:sldId id="257" r:id="rId10"/>
    <p:sldId id="258" r:id="rId11"/>
    <p:sldId id="259" r:id="rId12"/>
    <p:sldId id="280" r:id="rId14"/>
    <p:sldId id="260" r:id="rId15"/>
    <p:sldId id="264" r:id="rId16"/>
    <p:sldId id="281" r:id="rId17"/>
    <p:sldId id="267" r:id="rId18"/>
    <p:sldId id="268" r:id="rId19"/>
    <p:sldId id="269" r:id="rId20"/>
    <p:sldId id="279" r:id="rId21"/>
    <p:sldId id="271" r:id="rId22"/>
    <p:sldId id="272" r:id="rId23"/>
    <p:sldId id="273" r:id="rId24"/>
    <p:sldId id="274" r:id="rId25"/>
    <p:sldId id="275" r:id="rId26"/>
    <p:sldId id="276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C9D"/>
    <a:srgbClr val="6B0846"/>
    <a:srgbClr val="C746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84548" autoAdjust="0"/>
  </p:normalViewPr>
  <p:slideViewPr>
    <p:cSldViewPr snapToGrid="0" snapToObjects="1">
      <p:cViewPr varScale="1">
        <p:scale>
          <a:sx n="72" d="100"/>
          <a:sy n="72" d="100"/>
        </p:scale>
        <p:origin x="1075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8" Type="http://schemas.openxmlformats.org/officeDocument/2006/relationships/slideMaster" Target="slideMasters/slideMaster7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9" Type="http://schemas.openxmlformats.org/officeDocument/2006/relationships/handoutMaster" Target="handoutMasters/handoutMaster1.xml"/><Relationship Id="rId28" Type="http://schemas.openxmlformats.org/officeDocument/2006/relationships/slide" Target="slides/slide19.xml"/><Relationship Id="rId27" Type="http://schemas.openxmlformats.org/officeDocument/2006/relationships/slide" Target="slides/slide18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0" Type="http://schemas.openxmlformats.org/officeDocument/2006/relationships/slide" Target="slides/slide11.xml"/><Relationship Id="rId2" Type="http://schemas.openxmlformats.org/officeDocument/2006/relationships/theme" Target="theme/theme1.xml"/><Relationship Id="rId19" Type="http://schemas.openxmlformats.org/officeDocument/2006/relationships/slide" Target="slides/slide10.xml"/><Relationship Id="rId18" Type="http://schemas.openxmlformats.org/officeDocument/2006/relationships/slide" Target="slides/slide9.xml"/><Relationship Id="rId17" Type="http://schemas.openxmlformats.org/officeDocument/2006/relationships/slide" Target="slides/slide8.xml"/><Relationship Id="rId16" Type="http://schemas.openxmlformats.org/officeDocument/2006/relationships/slide" Target="slides/slide7.xml"/><Relationship Id="rId15" Type="http://schemas.openxmlformats.org/officeDocument/2006/relationships/slide" Target="slides/slide6.xml"/><Relationship Id="rId14" Type="http://schemas.openxmlformats.org/officeDocument/2006/relationships/slide" Target="slides/slide5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4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&#24037;&#20316;&#31807;1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oleObject" Target="/Users/oilbeater/Desktop/&#24037;&#20316;&#31807;1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/Users/oilbeater/Desktop/&#24037;&#20316;&#31807;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 forceAA="0"/>
          <a:lstStyle/>
          <a:p>
            <a:pPr>
              <a:defRPr lang="zh-CN" sz="1400" b="0" i="0" u="none" strike="noStrike" kern="1200" spc="0" baseline="0">
                <a:solidFill>
                  <a:schemeClr val="bg1">
                    <a:lumMod val="65000"/>
                  </a:schemeClr>
                </a:solidFill>
                <a:effectLst/>
                <a:latin typeface="微软雅黑" charset="-122"/>
                <a:ea typeface="微软雅黑" charset="-122"/>
                <a:cs typeface="微软雅黑" charset="-122"/>
                <a:sym typeface="微软雅黑" charset="-122"/>
              </a:defRPr>
            </a:pPr>
            <a:r>
              <a:rPr lang="en-US" altLang="zh-CN"/>
              <a:t>TCP Latency</a:t>
            </a:r>
            <a:endParaRPr lang="en-US" altLang="zh-CN"/>
          </a:p>
        </c:rich>
      </c:tx>
      <c:layout>
        <c:manualLayout>
          <c:xMode val="edge"/>
          <c:yMode val="edge"/>
          <c:x val="0.0192056441076561"/>
          <c:y val="0.0308710033076075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01447842281921"/>
          <c:y val="0.184059481240682"/>
          <c:w val="0.873734694843312"/>
          <c:h val="0.686161352212451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[工作簿1]Sheet1!$B$1</c:f>
              <c:strCache>
                <c:ptCount val="1"/>
                <c:pt idx="0">
                  <c:v>eBPF(us)</c:v>
                </c:pt>
              </c:strCache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[工作簿1]Sheet1!$A$2:$A$9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4</c:v>
                </c:pt>
                <c:pt idx="2">
                  <c:v>16</c:v>
                </c:pt>
                <c:pt idx="3">
                  <c:v>64</c:v>
                </c:pt>
                <c:pt idx="4">
                  <c:v>256</c:v>
                </c:pt>
                <c:pt idx="5">
                  <c:v>1024</c:v>
                </c:pt>
                <c:pt idx="6">
                  <c:v>4096</c:v>
                </c:pt>
                <c:pt idx="7">
                  <c:v>16384</c:v>
                </c:pt>
              </c:numCache>
            </c:numRef>
          </c:cat>
          <c:val>
            <c:numRef>
              <c:f>[工作簿1]Sheet1!$B$2:$B$9</c:f>
              <c:numCache>
                <c:formatCode>General</c:formatCode>
                <c:ptCount val="8"/>
                <c:pt idx="0">
                  <c:v>20.2</c:v>
                </c:pt>
                <c:pt idx="1">
                  <c:v>20.2</c:v>
                </c:pt>
                <c:pt idx="2">
                  <c:v>19.6</c:v>
                </c:pt>
                <c:pt idx="3">
                  <c:v>18.8</c:v>
                </c:pt>
                <c:pt idx="4">
                  <c:v>19.2</c:v>
                </c:pt>
                <c:pt idx="5">
                  <c:v>18.3</c:v>
                </c:pt>
                <c:pt idx="6">
                  <c:v>18.5</c:v>
                </c:pt>
                <c:pt idx="7">
                  <c:v>20.2</c:v>
                </c:pt>
              </c:numCache>
            </c:numRef>
          </c:val>
        </c:ser>
        <c:ser>
          <c:idx val="4"/>
          <c:order val="1"/>
          <c:tx>
            <c:strRef>
              <c:f>[工作簿1]Sheet1!$C$1</c:f>
              <c:strCache>
                <c:ptCount val="1"/>
                <c:pt idx="0">
                  <c:v>Default(us)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[工作簿1]Sheet1!$A$2:$A$9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4</c:v>
                </c:pt>
                <c:pt idx="2">
                  <c:v>16</c:v>
                </c:pt>
                <c:pt idx="3">
                  <c:v>64</c:v>
                </c:pt>
                <c:pt idx="4">
                  <c:v>256</c:v>
                </c:pt>
                <c:pt idx="5">
                  <c:v>1024</c:v>
                </c:pt>
                <c:pt idx="6">
                  <c:v>4096</c:v>
                </c:pt>
                <c:pt idx="7">
                  <c:v>16384</c:v>
                </c:pt>
              </c:numCache>
            </c:numRef>
          </c:cat>
          <c:val>
            <c:numRef>
              <c:f>[工作簿1]Sheet1!$C$2:$C$9</c:f>
              <c:numCache>
                <c:formatCode>General</c:formatCode>
                <c:ptCount val="8"/>
                <c:pt idx="0">
                  <c:v>44.5</c:v>
                </c:pt>
                <c:pt idx="1">
                  <c:v>48.7</c:v>
                </c:pt>
                <c:pt idx="2">
                  <c:v>41.6</c:v>
                </c:pt>
                <c:pt idx="3">
                  <c:v>41.3</c:v>
                </c:pt>
                <c:pt idx="4">
                  <c:v>36</c:v>
                </c:pt>
                <c:pt idx="5">
                  <c:v>42.4</c:v>
                </c:pt>
                <c:pt idx="6">
                  <c:v>62.6</c:v>
                </c:pt>
                <c:pt idx="7">
                  <c:v>58.8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0"/>
        <c:overlap val="20"/>
        <c:axId val="280144357"/>
        <c:axId val="45963040"/>
      </c:barChart>
      <c:catAx>
        <c:axId val="280144357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min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inorGridlines>
        <c:numFmt formatCode="General" sourceLinked="1"/>
        <c:majorTickMark val="in"/>
        <c:minorTickMark val="none"/>
        <c:tickLblPos val="nextTo"/>
        <c:spPr>
          <a:noFill/>
          <a:ln w="3175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65000"/>
                  </a:schemeClr>
                </a:solidFill>
                <a:effectLst/>
                <a:latin typeface="微软雅黑" charset="-122"/>
                <a:ea typeface="微软雅黑" charset="-122"/>
                <a:cs typeface="微软雅黑" charset="-122"/>
                <a:sym typeface="微软雅黑" charset="-122"/>
              </a:defRPr>
            </a:pPr>
          </a:p>
        </c:txPr>
        <c:crossAx val="45963040"/>
        <c:crosses val="autoZero"/>
        <c:auto val="1"/>
        <c:lblAlgn val="ctr"/>
        <c:lblOffset val="100"/>
        <c:noMultiLvlLbl val="0"/>
      </c:catAx>
      <c:valAx>
        <c:axId val="45963040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solidFill>
              <a:schemeClr val="accent1"/>
            </a:solidFill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微软雅黑" charset="-122"/>
                <a:ea typeface="微软雅黑" charset="-122"/>
                <a:cs typeface="微软雅黑" charset="-122"/>
                <a:sym typeface="微软雅黑" charset="-122"/>
              </a:defRPr>
            </a:pPr>
          </a:p>
        </c:txPr>
        <c:crossAx val="280144357"/>
        <c:crosses val="autoZero"/>
        <c:crossBetween val="between"/>
      </c:valAx>
      <c:spPr>
        <a:solidFill>
          <a:schemeClr val="bg1"/>
        </a:solidFill>
        <a:ln w="3175">
          <a:noFill/>
        </a:ln>
        <a:effectLst/>
      </c:spPr>
    </c:plotArea>
    <c:legend>
      <c:legendPos val="t"/>
      <c:layout>
        <c:manualLayout>
          <c:xMode val="edge"/>
          <c:yMode val="edge"/>
          <c:x val="0.788919591217808"/>
          <c:y val="0.0485997794928335"/>
          <c:w val="0.179934324906538"/>
          <c:h val="0.078329354365434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 forceAA="0"/>
        <a:lstStyle/>
        <a:p>
          <a:pPr>
            <a:defRPr lang="zh-CN" sz="900" b="0" i="0" u="none" strike="noStrike" kern="1200" baseline="0">
              <a:solidFill>
                <a:schemeClr val="bg1">
                  <a:lumMod val="65000"/>
                </a:schemeClr>
              </a:solidFill>
              <a:effectLst/>
              <a:latin typeface="微软雅黑" charset="-122"/>
              <a:ea typeface="微软雅黑" charset="-122"/>
              <a:cs typeface="微软雅黑" charset="-122"/>
              <a:sym typeface="微软雅黑" charset="-122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317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>
          <a:latin typeface="微软雅黑" charset="-122"/>
          <a:ea typeface="微软雅黑" charset="-122"/>
          <a:cs typeface="微软雅黑" charset="-122"/>
          <a:sym typeface="微软雅黑" charset="-122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 forceAA="0"/>
          <a:lstStyle/>
          <a:p>
            <a:pPr>
              <a:defRPr lang="zh-CN" sz="1400" b="0" i="0" u="none" strike="noStrike" kern="1200" spc="0" baseline="0">
                <a:solidFill>
                  <a:schemeClr val="bg1">
                    <a:lumMod val="65000"/>
                  </a:schemeClr>
                </a:solidFill>
                <a:effectLst/>
                <a:latin typeface="微软雅黑" charset="-122"/>
                <a:ea typeface="微软雅黑" charset="-122"/>
                <a:cs typeface="微软雅黑" charset="-122"/>
                <a:sym typeface="微软雅黑" charset="-122"/>
              </a:defRPr>
            </a:pPr>
            <a:r>
              <a:rPr lang="en-US" altLang="zh-CN"/>
              <a:t>TCP Bandwidth Ratio</a:t>
            </a:r>
            <a:endParaRPr lang="en-US" altLang="zh-CN"/>
          </a:p>
        </c:rich>
      </c:tx>
      <c:layout>
        <c:manualLayout>
          <c:xMode val="edge"/>
          <c:yMode val="edge"/>
          <c:x val="0.0207288051147343"/>
          <c:y val="0.0267319304599254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123566006974215"/>
          <c:y val="0.245446901963769"/>
          <c:w val="0.873734694843312"/>
          <c:h val="0.68616135221245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[工作簿1.xlsx]Sheet1!$F$1</c:f>
              <c:strCache>
                <c:ptCount val="1"/>
                <c:pt idx="0">
                  <c:v>eBPF/Default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[工作簿1.xlsx]Sheet1!$A$2:$A$9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4</c:v>
                </c:pt>
                <c:pt idx="2">
                  <c:v>16</c:v>
                </c:pt>
                <c:pt idx="3">
                  <c:v>64</c:v>
                </c:pt>
                <c:pt idx="4">
                  <c:v>256</c:v>
                </c:pt>
                <c:pt idx="5">
                  <c:v>1024</c:v>
                </c:pt>
                <c:pt idx="6">
                  <c:v>4096</c:v>
                </c:pt>
                <c:pt idx="7">
                  <c:v>16384</c:v>
                </c:pt>
              </c:numCache>
            </c:numRef>
          </c:cat>
          <c:val>
            <c:numRef>
              <c:f>[工作簿1.xlsx]Sheet1!$F$2:$F$9</c:f>
              <c:numCache>
                <c:formatCode>General</c:formatCode>
                <c:ptCount val="8"/>
                <c:pt idx="0">
                  <c:v>0.318501170960187</c:v>
                </c:pt>
                <c:pt idx="1">
                  <c:v>0.32814371257485</c:v>
                </c:pt>
                <c:pt idx="2">
                  <c:v>0.341732283464567</c:v>
                </c:pt>
                <c:pt idx="3">
                  <c:v>0.481592039800995</c:v>
                </c:pt>
                <c:pt idx="4">
                  <c:v>0.732838589981447</c:v>
                </c:pt>
                <c:pt idx="5">
                  <c:v>1.60756501182033</c:v>
                </c:pt>
                <c:pt idx="6">
                  <c:v>1.83539094650206</c:v>
                </c:pt>
                <c:pt idx="7">
                  <c:v>1.39130434782609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0"/>
        <c:overlap val="20"/>
        <c:axId val="280144357"/>
        <c:axId val="45963040"/>
      </c:barChart>
      <c:catAx>
        <c:axId val="280144357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min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inorGridlines>
        <c:numFmt formatCode="General" sourceLinked="1"/>
        <c:majorTickMark val="in"/>
        <c:minorTickMark val="none"/>
        <c:tickLblPos val="nextTo"/>
        <c:spPr>
          <a:noFill/>
          <a:ln w="3175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65000"/>
                  </a:schemeClr>
                </a:solidFill>
                <a:effectLst/>
                <a:latin typeface="微软雅黑" charset="-122"/>
                <a:ea typeface="微软雅黑" charset="-122"/>
                <a:cs typeface="微软雅黑" charset="-122"/>
                <a:sym typeface="微软雅黑" charset="-122"/>
              </a:defRPr>
            </a:pPr>
          </a:p>
        </c:txPr>
        <c:crossAx val="45963040"/>
        <c:crosses val="autoZero"/>
        <c:auto val="1"/>
        <c:lblAlgn val="ctr"/>
        <c:lblOffset val="100"/>
        <c:noMultiLvlLbl val="0"/>
      </c:catAx>
      <c:valAx>
        <c:axId val="45963040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微软雅黑" charset="-122"/>
                <a:ea typeface="微软雅黑" charset="-122"/>
                <a:cs typeface="微软雅黑" charset="-122"/>
                <a:sym typeface="微软雅黑" charset="-122"/>
              </a:defRPr>
            </a:pPr>
          </a:p>
        </c:txPr>
        <c:crossAx val="280144357"/>
        <c:crosses val="autoZero"/>
        <c:crossBetween val="between"/>
      </c:valAx>
      <c:spPr>
        <a:solidFill>
          <a:schemeClr val="bg1"/>
        </a:solidFill>
        <a:ln w="3175">
          <a:noFill/>
        </a:ln>
        <a:effectLst/>
      </c:spPr>
    </c:plotArea>
    <c:legend>
      <c:legendPos val="t"/>
      <c:layout>
        <c:manualLayout>
          <c:xMode val="edge"/>
          <c:yMode val="edge"/>
          <c:x val="0.788919591217808"/>
          <c:y val="0.0485997794928335"/>
          <c:w val="0.179934324906538"/>
          <c:h val="0.078329354365434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 forceAA="0"/>
        <a:lstStyle/>
        <a:p>
          <a:pPr>
            <a:defRPr lang="zh-CN" sz="900" b="0" i="0" u="none" strike="noStrike" kern="1200" baseline="0">
              <a:solidFill>
                <a:schemeClr val="bg1">
                  <a:lumMod val="65000"/>
                </a:schemeClr>
              </a:solidFill>
              <a:effectLst/>
              <a:latin typeface="微软雅黑" charset="-122"/>
              <a:ea typeface="微软雅黑" charset="-122"/>
              <a:cs typeface="微软雅黑" charset="-122"/>
              <a:sym typeface="微软雅黑" charset="-122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317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>
          <a:latin typeface="微软雅黑" charset="-122"/>
          <a:ea typeface="微软雅黑" charset="-122"/>
          <a:cs typeface="微软雅黑" charset="-122"/>
          <a:sym typeface="微软雅黑" charset="-122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 forceAA="0"/>
          <a:lstStyle/>
          <a:p>
            <a:pPr>
              <a:defRPr lang="zh-CN" sz="1400" b="0" i="0" u="none" strike="noStrike" kern="1200" spc="0" baseline="0">
                <a:solidFill>
                  <a:schemeClr val="bg1">
                    <a:lumMod val="65000"/>
                  </a:schemeClr>
                </a:solidFill>
                <a:effectLst/>
                <a:latin typeface="微软雅黑" charset="-122"/>
                <a:ea typeface="微软雅黑" charset="-122"/>
                <a:cs typeface="微软雅黑" charset="-122"/>
                <a:sym typeface="微软雅黑" charset="-122"/>
              </a:defRPr>
            </a:pPr>
            <a:r>
              <a:rPr lang="en-US" altLang="zh-CN"/>
              <a:t>UDP Bandwidth Ratio</a:t>
            </a:r>
            <a:endParaRPr lang="en-US" altLang="zh-CN"/>
          </a:p>
        </c:rich>
      </c:tx>
      <c:layout>
        <c:manualLayout>
          <c:xMode val="edge"/>
          <c:yMode val="edge"/>
          <c:x val="0.0207288051147343"/>
          <c:y val="0.0280922606886426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900312532791253"/>
          <c:y val="0.177303339554932"/>
          <c:w val="0.873734694843312"/>
          <c:h val="0.68616135221245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[工作簿1.xlsx]Sheet1!$L$1</c:f>
              <c:strCache>
                <c:ptCount val="1"/>
                <c:pt idx="0">
                  <c:v>tc-mirror/Default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numRef>
              <c:f>[工作簿1.xlsx]Sheet1!$A$2:$A$9</c:f>
              <c:numCache>
                <c:formatCode>General</c:formatCode>
                <c:ptCount val="8"/>
                <c:pt idx="0">
                  <c:v>1</c:v>
                </c:pt>
                <c:pt idx="1">
                  <c:v>4</c:v>
                </c:pt>
                <c:pt idx="2">
                  <c:v>16</c:v>
                </c:pt>
                <c:pt idx="3">
                  <c:v>64</c:v>
                </c:pt>
                <c:pt idx="4">
                  <c:v>256</c:v>
                </c:pt>
                <c:pt idx="5">
                  <c:v>1024</c:v>
                </c:pt>
                <c:pt idx="6">
                  <c:v>4096</c:v>
                </c:pt>
                <c:pt idx="7">
                  <c:v>16384</c:v>
                </c:pt>
              </c:numCache>
            </c:numRef>
          </c:cat>
          <c:val>
            <c:numRef>
              <c:f>[工作簿1.xlsx]Sheet1!$L$2:$L$9</c:f>
              <c:numCache>
                <c:formatCode>General</c:formatCode>
                <c:ptCount val="8"/>
                <c:pt idx="0">
                  <c:v>1.5609756097561</c:v>
                </c:pt>
                <c:pt idx="1">
                  <c:v>1.55688622754491</c:v>
                </c:pt>
                <c:pt idx="2">
                  <c:v>1.53992395437262</c:v>
                </c:pt>
                <c:pt idx="3">
                  <c:v>1.60377358490566</c:v>
                </c:pt>
                <c:pt idx="4">
                  <c:v>1.50518134715026</c:v>
                </c:pt>
                <c:pt idx="5">
                  <c:v>1.22289156626506</c:v>
                </c:pt>
                <c:pt idx="6">
                  <c:v>1.70987654320988</c:v>
                </c:pt>
                <c:pt idx="7">
                  <c:v>1.42105263157895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0"/>
        <c:overlap val="20"/>
        <c:axId val="280144357"/>
        <c:axId val="45963040"/>
      </c:barChart>
      <c:catAx>
        <c:axId val="280144357"/>
        <c:scaling>
          <c:orientation val="minMax"/>
        </c:scaling>
        <c:delete val="0"/>
        <c:axPos val="b"/>
        <c:maj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min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inorGridlines>
        <c:numFmt formatCode="General" sourceLinked="1"/>
        <c:majorTickMark val="in"/>
        <c:minorTickMark val="none"/>
        <c:tickLblPos val="nextTo"/>
        <c:spPr>
          <a:noFill/>
          <a:ln w="3175" cap="flat" cmpd="sng" algn="ctr">
            <a:noFill/>
            <a:prstDash val="solid"/>
            <a:round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65000"/>
                  </a:schemeClr>
                </a:solidFill>
                <a:effectLst/>
                <a:latin typeface="微软雅黑" charset="-122"/>
                <a:ea typeface="微软雅黑" charset="-122"/>
                <a:cs typeface="微软雅黑" charset="-122"/>
                <a:sym typeface="微软雅黑" charset="-122"/>
              </a:defRPr>
            </a:pPr>
          </a:p>
        </c:txPr>
        <c:crossAx val="45963040"/>
        <c:crosses val="autoZero"/>
        <c:auto val="1"/>
        <c:lblAlgn val="ctr"/>
        <c:lblOffset val="100"/>
        <c:noMultiLvlLbl val="0"/>
      </c:catAx>
      <c:valAx>
        <c:axId val="45963040"/>
        <c:scaling>
          <c:orientation val="minMax"/>
        </c:scaling>
        <c:delete val="0"/>
        <c:axPos val="l"/>
        <c:maj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 forceAA="0"/>
          <a:lstStyle/>
          <a:p>
            <a:pPr>
              <a:defRPr lang="zh-CN" sz="900" b="0" i="0" u="none" strike="noStrike" kern="1200" baseline="0">
                <a:solidFill>
                  <a:schemeClr val="bg1">
                    <a:lumMod val="65000"/>
                  </a:schemeClr>
                </a:solidFill>
                <a:latin typeface="微软雅黑" charset="-122"/>
                <a:ea typeface="微软雅黑" charset="-122"/>
                <a:cs typeface="微软雅黑" charset="-122"/>
                <a:sym typeface="微软雅黑" charset="-122"/>
              </a:defRPr>
            </a:pPr>
          </a:p>
        </c:txPr>
        <c:crossAx val="280144357"/>
        <c:crosses val="autoZero"/>
        <c:crossBetween val="between"/>
      </c:valAx>
      <c:spPr>
        <a:solidFill>
          <a:schemeClr val="bg1"/>
        </a:solidFill>
        <a:ln w="3175">
          <a:noFill/>
        </a:ln>
        <a:effectLst/>
      </c:spPr>
    </c:plotArea>
    <c:legend>
      <c:legendPos val="t"/>
      <c:layout>
        <c:manualLayout>
          <c:xMode val="edge"/>
          <c:yMode val="edge"/>
          <c:x val="0.788919591217808"/>
          <c:y val="0.0485997794928335"/>
          <c:w val="0.179934324906538"/>
          <c:h val="0.0783293543654342"/>
        </c:manualLayout>
      </c:layout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 forceAA="0"/>
        <a:lstStyle/>
        <a:p>
          <a:pPr>
            <a:defRPr lang="zh-CN" sz="900" b="0" i="0" u="none" strike="noStrike" kern="1200" baseline="0">
              <a:solidFill>
                <a:schemeClr val="bg1">
                  <a:lumMod val="65000"/>
                </a:schemeClr>
              </a:solidFill>
              <a:effectLst/>
              <a:latin typeface="微软雅黑" charset="-122"/>
              <a:ea typeface="微软雅黑" charset="-122"/>
              <a:cs typeface="微软雅黑" charset="-122"/>
              <a:sym typeface="微软雅黑" charset="-122"/>
            </a:defRPr>
          </a:pPr>
        </a:p>
      </c:txPr>
    </c:legend>
    <c:plotVisOnly val="1"/>
    <c:dispBlanksAs val="gap"/>
    <c:showDLblsOverMax val="0"/>
  </c:chart>
  <c:spPr>
    <a:solidFill>
      <a:schemeClr val="bg1"/>
    </a:solidFill>
    <a:ln w="317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lang="zh-CN">
          <a:latin typeface="微软雅黑" charset="-122"/>
          <a:ea typeface="微软雅黑" charset="-122"/>
          <a:cs typeface="微软雅黑" charset="-122"/>
          <a:sym typeface="微软雅黑" charset="-122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0775E7-7936-4A4C-8886-E2AEA7B44F4D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B7ECC0-A5E4-E442-8340-4FF9E5D85A3C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0DCCDF-8492-4610-B18C-F6A0B110F0E4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5B1897-08CF-44C5-BCE0-C8DA704A829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TCP/IP (Transmission Control Protocol/Internet Protocol) is the foundational protocol suite of the Internet and plays a crucial role in modern networking. </a:t>
            </a:r>
            <a:endParaRPr lang="en-US" sz="12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750" indent="-285750"/>
            <a:r>
              <a:rPr lang="en-US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All the application data goes via sidecar (Envoy*)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750" indent="-285750"/>
            <a:r>
              <a:rPr lang="en-US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All the data passes TCP/IP stack 3 times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742950" lvl="1" indent="-285750"/>
            <a:r>
              <a:rPr lang="en-US" sz="16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Inbound</a:t>
            </a:r>
            <a:endParaRPr lang="en-US" sz="16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742950" lvl="1" indent="-285750"/>
            <a:r>
              <a:rPr lang="en-US" sz="16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Outbound</a:t>
            </a:r>
            <a:endParaRPr lang="en-US" sz="16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742950" lvl="1" indent="-285750"/>
            <a:r>
              <a:rPr lang="en-US" sz="16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Envoy to Envoy (same host)</a:t>
            </a:r>
            <a:endParaRPr lang="en-US" sz="16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5B1897-08CF-44C5-BCE0-C8DA704A829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5B1897-08CF-44C5-BCE0-C8DA704A829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sock_ops</a:t>
            </a:r>
            <a:endParaRPr lang="en-US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GB" altLang="zh-CN" sz="12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Set </a:t>
            </a:r>
            <a:r>
              <a:rPr lang="en-GB" altLang="zh-CN" sz="1200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callbacks</a:t>
            </a:r>
            <a:r>
              <a:rPr lang="en-GB" altLang="zh-CN" sz="12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for TCP state changing</a:t>
            </a:r>
            <a:endParaRPr lang="en-GB" altLang="zh-CN" sz="12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GB" altLang="zh-CN" sz="12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Help functions: BPF_MAP_UPDATE_ELEM, BPF_SOCK_HASH_UPDATE</a:t>
            </a:r>
            <a:endParaRPr lang="en-GB" altLang="zh-CN" sz="12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SK_MSG </a:t>
            </a:r>
            <a:endParaRPr lang="en-GB" sz="20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GB" sz="11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Attach to a SOCKHASH map, capture the packets sent by a socket in SOCKHASH map and determine its destination socket</a:t>
            </a:r>
            <a:endParaRPr lang="en-GB" sz="11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GB" sz="11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Help functions: BPF_MSG_REDIRECT_HASH</a:t>
            </a:r>
            <a:endParaRPr lang="en-GB" sz="11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5B1897-08CF-44C5-BCE0-C8DA704A8293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4" Type="http://schemas.openxmlformats.org/officeDocument/2006/relationships/image" Target="../media/image5.jpe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graphic design, graphic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graphic design, graphic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graphic design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2" name="Picture 1" descr="A picture containing screenshot, text, rectangle, design&#10;&#10;Description automatically generated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10" y="0"/>
            <a:ext cx="12188190" cy="68601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7" name="Graphic 6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65296" y="154610"/>
            <a:ext cx="1444210" cy="8974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graphic design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graphic design, graphic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graphic design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2" name="Picture 1" descr="A picture containing screenshot, text, rectangle, design&#10;&#10;Description automatically generated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10" y="0"/>
            <a:ext cx="12188190" cy="68601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2" name="Picture 1" descr="A picture containing screenshot, text, rectangle, design&#10;&#10;Description automatically generated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10" y="0"/>
            <a:ext cx="12188190" cy="68601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7" name="Graphic 6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65296" y="154610"/>
            <a:ext cx="1444210" cy="8974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7" name="Graphic 6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65296" y="154610"/>
            <a:ext cx="1444210" cy="8974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graphic design, graphic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graphic design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2" name="Picture 1" descr="A picture containing screenshot, text, rectangle, design&#10;&#10;Description automatically generated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10" y="0"/>
            <a:ext cx="12188190" cy="68601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7" name="Graphic 6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65296" y="154610"/>
            <a:ext cx="1444210" cy="8974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graphic design, graphic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graphic design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2" name="Picture 1" descr="A picture containing screenshot, text, rectangle, design&#10;&#10;Description automatically generated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10" y="0"/>
            <a:ext cx="12188190" cy="68601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7" name="Graphic 6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65296" y="154610"/>
            <a:ext cx="1444210" cy="8974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graphic design, graphic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graphic design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2" name="Picture 1" descr="A picture containing screenshot, text, rectangle, design&#10;&#10;Description automatically generated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10" y="0"/>
            <a:ext cx="12188190" cy="68601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7" name="Graphic 6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65296" y="154610"/>
            <a:ext cx="1444210" cy="8974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screenshot, graphic design, graphics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creenshot, font, graphic design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09" y="0"/>
            <a:ext cx="12184381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2" name="Picture 1" descr="A picture containing screenshot, text, rectangle, design&#10;&#10;Description automatically generated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810" y="0"/>
            <a:ext cx="12188190" cy="686014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/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844355" y="69574"/>
            <a:ext cx="1003088" cy="884078"/>
          </a:xfrm>
          <a:prstGeom prst="rect">
            <a:avLst/>
          </a:prstGeom>
        </p:spPr>
      </p:pic>
      <p:pic>
        <p:nvPicPr>
          <p:cNvPr id="7" name="Graphic 6"/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565296" y="154610"/>
            <a:ext cx="1444210" cy="89749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4" Type="http://schemas.openxmlformats.org/officeDocument/2006/relationships/theme" Target="../theme/theme2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5.xml"/><Relationship Id="rId8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4" Type="http://schemas.openxmlformats.org/officeDocument/2006/relationships/theme" Target="../theme/theme3.xml"/><Relationship Id="rId13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6.xml"/><Relationship Id="rId1" Type="http://schemas.openxmlformats.org/officeDocument/2006/relationships/slideLayout" Target="../slideLayouts/slideLayout27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8.xml"/><Relationship Id="rId8" Type="http://schemas.openxmlformats.org/officeDocument/2006/relationships/slideLayout" Target="../slideLayouts/slideLayout47.xml"/><Relationship Id="rId7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1.xml"/><Relationship Id="rId14" Type="http://schemas.openxmlformats.org/officeDocument/2006/relationships/theme" Target="../theme/theme4.xml"/><Relationship Id="rId13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0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1.xml"/><Relationship Id="rId8" Type="http://schemas.openxmlformats.org/officeDocument/2006/relationships/slideLayout" Target="../slideLayouts/slideLayout60.xml"/><Relationship Id="rId7" Type="http://schemas.openxmlformats.org/officeDocument/2006/relationships/slideLayout" Target="../slideLayouts/slideLayout59.xml"/><Relationship Id="rId6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4.xml"/><Relationship Id="rId14" Type="http://schemas.openxmlformats.org/officeDocument/2006/relationships/theme" Target="../theme/theme5.xml"/><Relationship Id="rId13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2.xml"/><Relationship Id="rId1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4.xml"/><Relationship Id="rId8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2.xml"/><Relationship Id="rId6" Type="http://schemas.openxmlformats.org/officeDocument/2006/relationships/slideLayout" Target="../slideLayouts/slideLayout71.xml"/><Relationship Id="rId5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9.xml"/><Relationship Id="rId3" Type="http://schemas.openxmlformats.org/officeDocument/2006/relationships/slideLayout" Target="../slideLayouts/slideLayout68.xml"/><Relationship Id="rId2" Type="http://schemas.openxmlformats.org/officeDocument/2006/relationships/slideLayout" Target="../slideLayouts/slideLayout67.xml"/><Relationship Id="rId14" Type="http://schemas.openxmlformats.org/officeDocument/2006/relationships/theme" Target="../theme/theme6.xml"/><Relationship Id="rId13" Type="http://schemas.openxmlformats.org/officeDocument/2006/relationships/slideLayout" Target="../slideLayouts/slideLayout78.xml"/><Relationship Id="rId12" Type="http://schemas.openxmlformats.org/officeDocument/2006/relationships/slideLayout" Target="../slideLayouts/slideLayout77.xml"/><Relationship Id="rId11" Type="http://schemas.openxmlformats.org/officeDocument/2006/relationships/slideLayout" Target="../slideLayouts/slideLayout76.xml"/><Relationship Id="rId10" Type="http://schemas.openxmlformats.org/officeDocument/2006/relationships/slideLayout" Target="../slideLayouts/slideLayout75.xml"/><Relationship Id="rId1" Type="http://schemas.openxmlformats.org/officeDocument/2006/relationships/slideLayout" Target="../slideLayouts/slideLayout66.xml"/></Relationships>
</file>

<file path=ppt/slideMasters/_rels/slideMaster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87.xml"/><Relationship Id="rId8" Type="http://schemas.openxmlformats.org/officeDocument/2006/relationships/slideLayout" Target="../slideLayouts/slideLayout86.xml"/><Relationship Id="rId7" Type="http://schemas.openxmlformats.org/officeDocument/2006/relationships/slideLayout" Target="../slideLayouts/slideLayout85.xml"/><Relationship Id="rId6" Type="http://schemas.openxmlformats.org/officeDocument/2006/relationships/slideLayout" Target="../slideLayouts/slideLayout84.xml"/><Relationship Id="rId5" Type="http://schemas.openxmlformats.org/officeDocument/2006/relationships/slideLayout" Target="../slideLayouts/slideLayout83.xml"/><Relationship Id="rId4" Type="http://schemas.openxmlformats.org/officeDocument/2006/relationships/slideLayout" Target="../slideLayouts/slideLayout82.xml"/><Relationship Id="rId3" Type="http://schemas.openxmlformats.org/officeDocument/2006/relationships/slideLayout" Target="../slideLayouts/slideLayout81.xml"/><Relationship Id="rId2" Type="http://schemas.openxmlformats.org/officeDocument/2006/relationships/slideLayout" Target="../slideLayouts/slideLayout80.xml"/><Relationship Id="rId14" Type="http://schemas.openxmlformats.org/officeDocument/2006/relationships/theme" Target="../theme/theme7.xml"/><Relationship Id="rId13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88.xml"/><Relationship Id="rId1" Type="http://schemas.openxmlformats.org/officeDocument/2006/relationships/slideLayout" Target="../slideLayouts/slideLayout7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  <p:sldLayoutId id="214748373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1F604-BC3A-7249-8689-657AF7B88D6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7C995-B61A-8247-B66E-3CF2EAADFEAA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6.png"/><Relationship Id="rId1" Type="http://schemas.openxmlformats.org/officeDocument/2006/relationships/hyperlink" Target="https://github.com/intel/istio-tcpip-bypas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2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5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8.xml"/><Relationship Id="rId2" Type="http://schemas.openxmlformats.org/officeDocument/2006/relationships/image" Target="../media/image18.png"/><Relationship Id="rId1" Type="http://schemas.openxmlformats.org/officeDocument/2006/relationships/chart" Target="../charts/char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Outbound Acceleration(Service Mesh)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pic>
        <p:nvPicPr>
          <p:cNvPr id="3" name="Picture 2" descr="Graphical user interface, application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9593" y="1669017"/>
            <a:ext cx="9638815" cy="390409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Envoy to Envoy</a:t>
            </a:r>
            <a:r>
              <a:rPr lang="zh-CN" alt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Acceleration</a:t>
            </a:r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(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same host</a:t>
            </a:r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)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pic>
        <p:nvPicPr>
          <p:cNvPr id="2" name="Picture 1" descr="Table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7240" y="1263030"/>
            <a:ext cx="9972164" cy="46376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It’s opensource!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91827" y="5965795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lvl="1">
              <a:spcBef>
                <a:spcPts val="1200"/>
              </a:spcBef>
              <a:buSzPts val="1800"/>
            </a:pPr>
            <a:r>
              <a:rPr lang="en-US" altLang="en-GB" sz="1800" b="1" dirty="0"/>
              <a:t>REPO</a:t>
            </a:r>
            <a:r>
              <a:rPr lang="en-US" altLang="en-GB" sz="1800" dirty="0"/>
              <a:t>: </a:t>
            </a:r>
            <a:r>
              <a:rPr lang="en-US" altLang="en-GB" sz="1800" dirty="0">
                <a:hlinkClick r:id="rId1"/>
              </a:rPr>
              <a:t>https://github.com/intel/istio-tcpip-bypass</a:t>
            </a:r>
            <a:endParaRPr lang="en-US" altLang="en-GB" sz="1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7237" y="1546955"/>
            <a:ext cx="8049414" cy="36723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Benchmark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2671" y="1402742"/>
            <a:ext cx="10282806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Deploy two test Pods in the same Node </a:t>
            </a:r>
            <a:endParaRPr lang="en-US" altLang="en-GB" dirty="0"/>
          </a:p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Use </a:t>
            </a:r>
            <a:r>
              <a:rPr lang="en-US" altLang="en-GB" dirty="0" err="1"/>
              <a:t>qperf</a:t>
            </a:r>
            <a:r>
              <a:rPr lang="en-US" altLang="en-GB" dirty="0"/>
              <a:t> to benchmark TCP latency/bandwidth with packet sizes from 1byte to 16KB</a:t>
            </a:r>
            <a:endParaRPr lang="en-US" altLang="en-GB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 err="1"/>
              <a:t>qperf</a:t>
            </a:r>
            <a:r>
              <a:rPr lang="en-US" altLang="en-GB" dirty="0"/>
              <a:t> -t 60 100.64.0.3 -ub -oo msg_size:1:16K:*4 -vu tcp_lat tcp_bw</a:t>
            </a:r>
            <a:endParaRPr lang="en-US" altLang="en-GB" dirty="0"/>
          </a:p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Compare with the benchmark when the optimization is disabled</a:t>
            </a:r>
            <a:endParaRPr lang="en-US" altLang="en-GB" dirty="0"/>
          </a:p>
        </p:txBody>
      </p:sp>
      <p:graphicFrame>
        <p:nvGraphicFramePr>
          <p:cNvPr id="2" name="图表 1"/>
          <p:cNvGraphicFramePr/>
          <p:nvPr/>
        </p:nvGraphicFramePr>
        <p:xfrm>
          <a:off x="383540" y="3428365"/>
          <a:ext cx="5450840" cy="33388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5" name="图表 4"/>
          <p:cNvGraphicFramePr/>
          <p:nvPr/>
        </p:nvGraphicFramePr>
        <p:xfrm>
          <a:off x="5835015" y="3441065"/>
          <a:ext cx="6205855" cy="33261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Benchmark</a:t>
            </a:r>
            <a:r>
              <a:rPr lang="zh-CN" alt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Analysis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2671" y="1402742"/>
            <a:ext cx="10282806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TCP latency will decrease by 40% ~ 60%  </a:t>
            </a:r>
            <a:endParaRPr lang="en-US" altLang="en-GB" dirty="0"/>
          </a:p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Throughput will increase by 40% ~ 80% when the packet size is greater than 1024 bytes</a:t>
            </a:r>
            <a:endParaRPr lang="en-US" altLang="en-GB" dirty="0"/>
          </a:p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When the packet size is less than 512 bytes, the throughput decrease due to per packet processing overhead</a:t>
            </a:r>
            <a:endParaRPr lang="en-US" altLang="en-GB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err="1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KubeVirt</a:t>
            </a:r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network performance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2945" y="1402715"/>
            <a:ext cx="6621780" cy="48260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Native Kubevirt Bridge networks have a much larger performance gap compared to Pods.</a:t>
            </a:r>
            <a:endParaRPr lang="en-US" altLang="en-GB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Latency increased by 60%</a:t>
            </a:r>
            <a:endParaRPr lang="en-US" altLang="en-GB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PPS decreased by 50%.</a:t>
            </a:r>
            <a:endParaRPr lang="en-US" altLang="en-GB" dirty="0"/>
          </a:p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Possible causes:</a:t>
            </a:r>
            <a:endParaRPr lang="en-US" altLang="en-GB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The consumption brought by the virtualized Linux network stack itself</a:t>
            </a:r>
            <a:endParaRPr lang="en-US" altLang="en-GB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Additional losses caused by the multiple layers of KubeVirt Bridge network.</a:t>
            </a:r>
            <a:endParaRPr lang="en-US" altLang="en-GB" dirty="0"/>
          </a:p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Kata has already utilized tc-mirror to bypass the bridge</a:t>
            </a:r>
            <a:endParaRPr lang="en-US" altLang="en-GB" dirty="0"/>
          </a:p>
        </p:txBody>
      </p:sp>
      <p:pic>
        <p:nvPicPr>
          <p:cNvPr id="3" name="内容占位符 2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485380" y="1402715"/>
            <a:ext cx="4277995" cy="357251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err="1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KubeVirt</a:t>
            </a:r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network acceleration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2945" y="1402715"/>
            <a:ext cx="6397625" cy="514223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dirty="0"/>
              <a:t>B</a:t>
            </a:r>
            <a:r>
              <a:rPr dirty="0"/>
              <a:t>oth tc-mirror and bpf_redirect</a:t>
            </a:r>
            <a:r>
              <a:rPr lang="en-US" dirty="0"/>
              <a:t> are tried</a:t>
            </a:r>
            <a:endParaRPr lang="en-US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dirty="0"/>
              <a:t>tc-mirror performed slightly better than bpf_redirect in all tests</a:t>
            </a:r>
            <a:endParaRPr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dirty="0"/>
              <a:t>tc-mirror </a:t>
            </a:r>
            <a:r>
              <a:rPr lang="en-US" altLang="zh-CN" dirty="0"/>
              <a:t>do not require high version kernel</a:t>
            </a:r>
            <a:endParaRPr lang="en-US" altLang="zh-CN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zh-CN" dirty="0"/>
              <a:t>We didn</a:t>
            </a:r>
            <a:r>
              <a:rPr lang="zh-CN" altLang="en-US" dirty="0"/>
              <a:t>’</a:t>
            </a:r>
            <a:r>
              <a:rPr lang="en-US" altLang="zh-CN" dirty="0"/>
              <a:t>t find way to redirect from VM eth0 to veth0 directly</a:t>
            </a:r>
            <a:endParaRPr lang="en-US" altLang="zh-CN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zh-CN" dirty="0"/>
              <a:t>Latency decrease 5% but throughput decrease about 20%</a:t>
            </a:r>
            <a:endParaRPr lang="en-US" altLang="zh-CN" dirty="0"/>
          </a:p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zh-CN" dirty="0"/>
              <a:t>Disable checksum</a:t>
            </a:r>
            <a:endParaRPr lang="en-US" altLang="zh-CN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zh-CN" dirty="0"/>
              <a:t>No need checksum for internal packet processing</a:t>
            </a:r>
            <a:endParaRPr lang="en-US" altLang="zh-CN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zh-CN" dirty="0"/>
              <a:t>Both rx/tx are disabled</a:t>
            </a:r>
            <a:endParaRPr lang="en-US" altLang="zh-CN" dirty="0"/>
          </a:p>
        </p:txBody>
      </p:sp>
      <p:pic>
        <p:nvPicPr>
          <p:cNvPr id="5" name="内容占位符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6965" y="1976120"/>
            <a:ext cx="4277995" cy="3572510"/>
          </a:xfrm>
          <a:prstGeom prst="rect">
            <a:avLst/>
          </a:prstGeom>
        </p:spPr>
      </p:pic>
      <p:sp>
        <p:nvSpPr>
          <p:cNvPr id="9" name="上下箭头 8"/>
          <p:cNvSpPr/>
          <p:nvPr/>
        </p:nvSpPr>
        <p:spPr>
          <a:xfrm>
            <a:off x="10695305" y="3423285"/>
            <a:ext cx="268605" cy="677545"/>
          </a:xfrm>
          <a:prstGeom prst="upDown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1078845" y="3577590"/>
            <a:ext cx="12268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TC-Mirror</a:t>
            </a:r>
            <a:endParaRPr lang="en-US" altLang="zh-C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Benchmark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2671" y="1402742"/>
            <a:ext cx="10282806" cy="1229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>
                <a:sym typeface="+mn-ea"/>
              </a:rPr>
              <a:t>Use qperf to benchmark UDP latency/bandwidth with packet sizes from 1byte to 16KB</a:t>
            </a:r>
            <a:endParaRPr lang="en-US" altLang="en-GB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Latency 4%~30% decrease</a:t>
            </a:r>
            <a:endParaRPr lang="en-US" altLang="en-GB" dirty="0"/>
          </a:p>
          <a:p>
            <a:pPr lvl="2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Throughput 20%~70% improvement</a:t>
            </a:r>
            <a:endParaRPr lang="en-US" altLang="en-GB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06825"/>
            <a:ext cx="6223635" cy="3051175"/>
          </a:xfrm>
          <a:prstGeom prst="rect">
            <a:avLst/>
          </a:prstGeom>
        </p:spPr>
      </p:pic>
      <p:graphicFrame>
        <p:nvGraphicFramePr>
          <p:cNvPr id="8" name="图表 7"/>
          <p:cNvGraphicFramePr/>
          <p:nvPr/>
        </p:nvGraphicFramePr>
        <p:xfrm>
          <a:off x="6224270" y="3806190"/>
          <a:ext cx="5967730" cy="30518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F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uture work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02671" y="1402742"/>
            <a:ext cx="10282806" cy="1229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Accelerate UDP inter-node traffic</a:t>
            </a:r>
            <a:endParaRPr lang="en-US" altLang="en-GB" dirty="0"/>
          </a:p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Fine-grained control the switch between eBPF datapath and kernel network datapath</a:t>
            </a:r>
            <a:endParaRPr lang="en-US" altLang="en-GB" dirty="0"/>
          </a:p>
          <a:p>
            <a:pPr lvl="1" indent="-342900">
              <a:spcBef>
                <a:spcPts val="1200"/>
              </a:spcBef>
              <a:buSzPts val="1800"/>
              <a:buFont typeface="Wingdings" panose="05000000000000000000" pitchFamily="2" charset="2"/>
              <a:buChar char="Ø"/>
            </a:pPr>
            <a:r>
              <a:rPr lang="en-US" altLang="en-GB" dirty="0"/>
              <a:t>Accelerate Kubevirt VMs traffic within the same Node </a:t>
            </a:r>
            <a:endParaRPr lang="en-US" altLang="en-GB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Notice and Disclaimer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3804" y="1828667"/>
            <a:ext cx="11174922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14300" indent="0" algn="l">
              <a:buNone/>
            </a:pPr>
            <a:r>
              <a:rPr lang="en-US" sz="3200" b="1" dirty="0">
                <a:latin typeface="Clarity City" pitchFamily="2" charset="77"/>
                <a:ea typeface="+mj-ea"/>
                <a:cs typeface="Arial" panose="020B0604020202090204" pitchFamily="34" charset="0"/>
              </a:rPr>
              <a:t>Intel technologies may require enabled hardware, software or service activation.</a:t>
            </a:r>
            <a:endParaRPr lang="en-US" sz="3200" b="1" dirty="0">
              <a:latin typeface="Clarity City" pitchFamily="2" charset="77"/>
              <a:ea typeface="+mj-ea"/>
              <a:cs typeface="Arial" panose="020B0604020202090204" pitchFamily="34" charset="0"/>
            </a:endParaRPr>
          </a:p>
          <a:p>
            <a:pPr marL="114300" indent="0" algn="l">
              <a:buNone/>
            </a:pPr>
            <a:r>
              <a:rPr lang="en-US" sz="3200" b="1" dirty="0">
                <a:latin typeface="Clarity City" pitchFamily="2" charset="77"/>
                <a:ea typeface="+mj-ea"/>
                <a:cs typeface="Arial" panose="020B0604020202090204" pitchFamily="34" charset="0"/>
              </a:rPr>
              <a:t>No product or component can be absolutely secure. </a:t>
            </a:r>
            <a:endParaRPr lang="en-US" sz="3200" b="1" dirty="0">
              <a:latin typeface="Clarity City" pitchFamily="2" charset="77"/>
              <a:ea typeface="+mj-ea"/>
              <a:cs typeface="Arial" panose="020B0604020202090204" pitchFamily="34" charset="0"/>
            </a:endParaRPr>
          </a:p>
          <a:p>
            <a:pPr marL="114300" indent="0" algn="l">
              <a:buNone/>
            </a:pPr>
            <a:r>
              <a:rPr lang="en-US" sz="3200" b="1" dirty="0">
                <a:latin typeface="Clarity City" pitchFamily="2" charset="77"/>
                <a:ea typeface="+mj-ea"/>
                <a:cs typeface="Arial" panose="020B0604020202090204" pitchFamily="34" charset="0"/>
              </a:rPr>
              <a:t>Your costs and results may vary. </a:t>
            </a:r>
            <a:endParaRPr lang="en-US" sz="3200" b="1" dirty="0">
              <a:latin typeface="Clarity City" pitchFamily="2" charset="77"/>
              <a:ea typeface="+mj-ea"/>
              <a:cs typeface="Arial" panose="020B0604020202090204" pitchFamily="34" charset="0"/>
            </a:endParaRPr>
          </a:p>
          <a:p>
            <a:pPr marL="114300" indent="0" algn="l">
              <a:buNone/>
            </a:pPr>
            <a:endParaRPr lang="en-US" sz="3200" b="1" dirty="0">
              <a:latin typeface="Clarity City" pitchFamily="2" charset="77"/>
              <a:ea typeface="+mj-ea"/>
              <a:cs typeface="Arial" panose="020B0604020202090204" pitchFamily="34" charset="0"/>
            </a:endParaRPr>
          </a:p>
          <a:p>
            <a:pPr marL="114300" indent="0" algn="l">
              <a:buNone/>
            </a:pPr>
            <a:endParaRPr lang="en-US" sz="3200" b="1" dirty="0">
              <a:latin typeface="Clarity City" pitchFamily="2" charset="77"/>
              <a:ea typeface="+mj-ea"/>
              <a:cs typeface="Arial" panose="020B0604020202090204" pitchFamily="34" charset="0"/>
            </a:endParaRPr>
          </a:p>
          <a:p>
            <a:pPr marL="114300" indent="0" algn="l">
              <a:buNone/>
            </a:pPr>
            <a:r>
              <a:rPr lang="en-US" sz="2800" dirty="0">
                <a:latin typeface="Clarity City" pitchFamily="2" charset="77"/>
                <a:ea typeface="+mj-ea"/>
                <a:cs typeface="Arial" panose="020B0604020202090204" pitchFamily="34" charset="0"/>
              </a:rPr>
              <a:t>© Intel Corporation.  Intel, the Intel logo, and other Intel marks are trademarks of Intel Corporation or its subsidiaries.  Other names and brands may be claimed as the property of others. </a:t>
            </a:r>
            <a:endParaRPr lang="en-US" sz="2800" dirty="0">
              <a:latin typeface="Clarity City" pitchFamily="2" charset="77"/>
              <a:ea typeface="+mj-ea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559904" y="298112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Yizhou Xu, Intel</a:t>
            </a:r>
            <a:endParaRPr lang="en-US" sz="3600" i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  <a:p>
            <a:r>
              <a:rPr lang="en-US" sz="3600" i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Mengxin Liu, Alauda</a:t>
            </a:r>
            <a:endParaRPr lang="en-US" sz="3600" i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559904" y="197878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8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CNI-agnostic network performance accelerator with </a:t>
            </a:r>
            <a:r>
              <a:rPr lang="en-US" altLang="zh-CN" sz="8000" b="1" dirty="0" err="1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eBPF</a:t>
            </a:r>
            <a:endParaRPr lang="en-US" altLang="zh-CN" sz="8000" b="1" dirty="0" err="1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  <a:p>
            <a:endParaRPr lang="en-US" sz="8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Agenda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256447" y="1926455"/>
            <a:ext cx="11817183" cy="4110361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55600" lvl="0" indent="-28575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500"/>
              <a:buFont typeface="Arial" panose="020B0604020202090204" pitchFamily="34" charset="0"/>
              <a:buChar char="•"/>
            </a:pPr>
            <a:r>
              <a:rPr lang="en-US" sz="3600" dirty="0">
                <a:latin typeface="+mn-lt"/>
                <a:ea typeface="+mn-ea"/>
                <a:cs typeface="+mn-cs"/>
                <a:sym typeface="Arial" panose="020B0604020202090204"/>
              </a:rPr>
              <a:t>TCP/IP </a:t>
            </a:r>
            <a:r>
              <a:rPr lang="en-US" altLang="zh-CN" sz="3600" dirty="0">
                <a:latin typeface="+mn-lt"/>
                <a:ea typeface="+mn-ea"/>
                <a:cs typeface="+mn-cs"/>
                <a:sym typeface="Arial" panose="020B0604020202090204"/>
              </a:rPr>
              <a:t>stack overhead</a:t>
            </a:r>
            <a:endParaRPr lang="en-US" sz="3600" dirty="0">
              <a:latin typeface="+mn-lt"/>
              <a:ea typeface="+mn-ea"/>
              <a:cs typeface="+mn-cs"/>
              <a:sym typeface="Arial" panose="020B0604020202090204"/>
            </a:endParaRPr>
          </a:p>
          <a:p>
            <a:pPr marL="355600" lvl="0" indent="-28575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500"/>
              <a:buFont typeface="Arial" panose="020B0604020202090204" pitchFamily="34" charset="0"/>
              <a:buChar char="•"/>
            </a:pPr>
            <a:r>
              <a:rPr lang="en-US" sz="3600" dirty="0" err="1">
                <a:latin typeface="+mn-lt"/>
                <a:ea typeface="+mn-ea"/>
                <a:cs typeface="+mn-cs"/>
                <a:sym typeface="Arial" panose="020B0604020202090204"/>
              </a:rPr>
              <a:t>eBPF</a:t>
            </a:r>
            <a:r>
              <a:rPr lang="en-US" sz="3600" dirty="0">
                <a:latin typeface="+mn-lt"/>
                <a:ea typeface="+mn-ea"/>
                <a:cs typeface="+mn-cs"/>
                <a:sym typeface="Arial" panose="020B0604020202090204"/>
              </a:rPr>
              <a:t> background knowledge</a:t>
            </a:r>
            <a:endParaRPr lang="en-US" sz="3600" dirty="0">
              <a:latin typeface="+mn-lt"/>
              <a:ea typeface="+mn-ea"/>
              <a:cs typeface="+mn-cs"/>
              <a:sym typeface="Arial" panose="020B0604020202090204"/>
            </a:endParaRPr>
          </a:p>
          <a:p>
            <a:pPr marL="355600" lvl="0" indent="-28575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500"/>
              <a:buFont typeface="Arial" panose="020B0604020202090204" pitchFamily="34" charset="0"/>
              <a:buChar char="•"/>
            </a:pPr>
            <a:r>
              <a:rPr lang="en-US" altLang="zh-CN" sz="3600" dirty="0">
                <a:latin typeface="+mn-lt"/>
                <a:ea typeface="+mn-ea"/>
                <a:cs typeface="+mn-cs"/>
                <a:sym typeface="Arial" panose="020B0604020202090204"/>
              </a:rPr>
              <a:t>How to bypass </a:t>
            </a:r>
            <a:r>
              <a:rPr lang="en-US" altLang="zh-CN" sz="3600" dirty="0" err="1">
                <a:latin typeface="+mn-lt"/>
                <a:ea typeface="+mn-ea"/>
                <a:cs typeface="+mn-cs"/>
                <a:sym typeface="Arial" panose="020B0604020202090204"/>
              </a:rPr>
              <a:t>Tcp</a:t>
            </a:r>
            <a:r>
              <a:rPr lang="en-US" altLang="zh-CN" sz="3600" dirty="0">
                <a:latin typeface="+mn-lt"/>
                <a:ea typeface="+mn-ea"/>
                <a:cs typeface="+mn-cs"/>
                <a:sym typeface="Arial" panose="020B0604020202090204"/>
              </a:rPr>
              <a:t>/Ip with </a:t>
            </a:r>
            <a:r>
              <a:rPr lang="en-US" altLang="zh-CN" sz="3600" dirty="0" err="1">
                <a:latin typeface="+mn-lt"/>
                <a:ea typeface="+mn-ea"/>
                <a:cs typeface="+mn-cs"/>
                <a:sym typeface="Arial" panose="020B0604020202090204"/>
              </a:rPr>
              <a:t>eBPF</a:t>
            </a:r>
            <a:endParaRPr lang="en-US" sz="3600" dirty="0">
              <a:latin typeface="+mn-lt"/>
              <a:ea typeface="+mn-ea"/>
              <a:cs typeface="+mn-cs"/>
              <a:sym typeface="Arial" panose="020B0604020202090204"/>
            </a:endParaRPr>
          </a:p>
          <a:p>
            <a:pPr marL="355600" lvl="0" indent="-28575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500"/>
              <a:buFont typeface="Arial" panose="020B0604020202090204" pitchFamily="34" charset="0"/>
              <a:buChar char="•"/>
            </a:pPr>
            <a:r>
              <a:rPr lang="en-US" altLang="zh-CN" sz="3600" dirty="0">
                <a:latin typeface="+mn-lt"/>
                <a:ea typeface="+mn-ea"/>
                <a:cs typeface="+mn-cs"/>
                <a:sym typeface="Arial" panose="020B0604020202090204"/>
              </a:rPr>
              <a:t>Performance</a:t>
            </a:r>
            <a:r>
              <a:rPr lang="zh-CN" altLang="en-US" sz="3600" dirty="0">
                <a:latin typeface="+mn-lt"/>
                <a:ea typeface="+mn-ea"/>
                <a:cs typeface="+mn-cs"/>
                <a:sym typeface="Arial" panose="020B0604020202090204"/>
              </a:rPr>
              <a:t> </a:t>
            </a:r>
            <a:r>
              <a:rPr lang="en-US" altLang="zh-CN" sz="3600" dirty="0">
                <a:latin typeface="+mn-lt"/>
                <a:ea typeface="+mn-ea"/>
                <a:cs typeface="+mn-cs"/>
                <a:sym typeface="Arial" panose="020B0604020202090204"/>
              </a:rPr>
              <a:t>Analysis</a:t>
            </a:r>
            <a:endParaRPr lang="en-US" altLang="zh-CN" sz="3600" dirty="0">
              <a:latin typeface="+mn-lt"/>
              <a:ea typeface="+mn-ea"/>
              <a:cs typeface="+mn-cs"/>
              <a:sym typeface="Arial" panose="020B0604020202090204"/>
            </a:endParaRPr>
          </a:p>
          <a:p>
            <a:pPr marL="355600" lvl="0" indent="-285750" rtl="0">
              <a:spcBef>
                <a:spcPts val="0"/>
              </a:spcBef>
              <a:spcAft>
                <a:spcPts val="0"/>
              </a:spcAft>
              <a:buClr>
                <a:srgbClr val="525252"/>
              </a:buClr>
              <a:buSzPts val="2500"/>
              <a:buFont typeface="Arial" panose="020B0604020202090204" pitchFamily="34" charset="0"/>
              <a:buChar char="•"/>
            </a:pPr>
            <a:r>
              <a:rPr lang="en-US" sz="3600" dirty="0">
                <a:latin typeface="+mn-lt"/>
                <a:ea typeface="+mn-ea"/>
                <a:cs typeface="+mn-cs"/>
                <a:sym typeface="Arial" panose="020B0604020202090204"/>
              </a:rPr>
              <a:t>Practice on </a:t>
            </a:r>
            <a:r>
              <a:rPr lang="en-US" sz="3600" dirty="0" err="1">
                <a:latin typeface="+mn-lt"/>
                <a:ea typeface="+mn-ea"/>
                <a:cs typeface="+mn-cs"/>
                <a:sym typeface="Arial" panose="020B0604020202090204"/>
              </a:rPr>
              <a:t>KubeVirt</a:t>
            </a:r>
            <a:r>
              <a:rPr lang="en-US" sz="3600" dirty="0">
                <a:latin typeface="+mn-lt"/>
                <a:ea typeface="+mn-ea"/>
                <a:cs typeface="+mn-cs"/>
                <a:sym typeface="Arial" panose="020B0604020202090204"/>
              </a:rPr>
              <a:t> acceleration</a:t>
            </a:r>
            <a:endParaRPr lang="en-US" sz="3600" dirty="0">
              <a:latin typeface="+mn-lt"/>
              <a:ea typeface="+mn-ea"/>
              <a:cs typeface="+mn-cs"/>
              <a:sym typeface="Arial" panose="020B060402020209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TCP/IP stack overhead</a:t>
            </a:r>
            <a:endParaRPr lang="zh-CN" alt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252573" y="1679221"/>
            <a:ext cx="6308025" cy="31825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/>
            <a:r>
              <a:rPr lang="en-US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 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750" indent="-285750"/>
            <a:r>
              <a:rPr lang="en-US" altLang="zh-CN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	In </a:t>
            </a:r>
            <a:r>
              <a:rPr lang="en-US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Kubernetes</a:t>
            </a:r>
            <a:r>
              <a:rPr lang="en-US" altLang="zh-CN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, each pod has its own network stack, packet from one pod to another traverse whole stack multiple times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750" indent="-285750"/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750" indent="-285750"/>
            <a:r>
              <a:rPr lang="en-US" altLang="zh-CN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	In particular, service mesh amplify the overhead by sidecar mode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  <p:grpSp>
        <p:nvGrpSpPr>
          <p:cNvPr id="2" name="Google Shape;74;p13"/>
          <p:cNvGrpSpPr/>
          <p:nvPr/>
        </p:nvGrpSpPr>
        <p:grpSpPr>
          <a:xfrm>
            <a:off x="1062355" y="1956435"/>
            <a:ext cx="8329295" cy="4217670"/>
            <a:chOff x="2636600" y="1451900"/>
            <a:chExt cx="5964200" cy="2844675"/>
          </a:xfrm>
        </p:grpSpPr>
        <p:pic>
          <p:nvPicPr>
            <p:cNvPr id="3" name="Google Shape;75;p13"/>
            <p:cNvPicPr preferRelativeResize="0"/>
            <p:nvPr/>
          </p:nvPicPr>
          <p:blipFill>
            <a:blip r:embed="rId1"/>
            <a:stretch>
              <a:fillRect/>
            </a:stretch>
          </p:blipFill>
          <p:spPr>
            <a:xfrm>
              <a:off x="2636600" y="1451900"/>
              <a:ext cx="5964200" cy="2844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Google Shape;76;p13"/>
            <p:cNvSpPr/>
            <p:nvPr/>
          </p:nvSpPr>
          <p:spPr>
            <a:xfrm>
              <a:off x="2801325" y="2625675"/>
              <a:ext cx="1511400" cy="8802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" name="Google Shape;77;p13"/>
            <p:cNvSpPr/>
            <p:nvPr/>
          </p:nvSpPr>
          <p:spPr>
            <a:xfrm>
              <a:off x="4508975" y="2625675"/>
              <a:ext cx="2199000" cy="15633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" name="Google Shape;78;p13"/>
            <p:cNvSpPr/>
            <p:nvPr/>
          </p:nvSpPr>
          <p:spPr>
            <a:xfrm>
              <a:off x="6904190" y="2625677"/>
              <a:ext cx="1511400" cy="831900"/>
            </a:xfrm>
            <a:prstGeom prst="roundRect">
              <a:avLst>
                <a:gd name="adj" fmla="val 16667"/>
              </a:avLst>
            </a:prstGeom>
            <a:noFill/>
            <a:ln w="28575" cap="flat" cmpd="sng">
              <a:solidFill>
                <a:srgbClr val="FF00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7098127" y="3577514"/>
            <a:ext cx="42617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Tcp</a:t>
            </a:r>
            <a:r>
              <a:rPr lang="en-US" sz="1600" b="1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/</a:t>
            </a:r>
            <a:r>
              <a:rPr lang="en-US" sz="1600" b="1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ip</a:t>
            </a:r>
            <a:r>
              <a:rPr lang="en-US" sz="1600" b="1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overhead in Pod to Pod (same host) </a:t>
            </a:r>
            <a:endParaRPr lang="en-US" sz="1600" b="1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49014" y="6494064"/>
            <a:ext cx="4589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Tcp</a:t>
            </a:r>
            <a:r>
              <a:rPr lang="en-US" sz="1600" b="1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/</a:t>
            </a:r>
            <a:r>
              <a:rPr lang="en-US" sz="1600" b="1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ip</a:t>
            </a:r>
            <a:r>
              <a:rPr lang="en-US" sz="1600" b="1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overhead in Service Mesh (same host)</a:t>
            </a:r>
            <a:endParaRPr lang="en-US" sz="1600" b="1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Why use </a:t>
            </a:r>
            <a:r>
              <a:rPr lang="en-US" altLang="zh-CN" sz="4000" b="1" dirty="0" err="1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eBPF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252573" y="1679221"/>
            <a:ext cx="6308025" cy="31825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/>
            <a:r>
              <a:rPr lang="en-US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 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750" indent="-285750"/>
            <a:r>
              <a:rPr lang="en-US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    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  <p:sp>
        <p:nvSpPr>
          <p:cNvPr id="11" name="Title 1"/>
          <p:cNvSpPr txBox="1"/>
          <p:nvPr/>
        </p:nvSpPr>
        <p:spPr>
          <a:xfrm>
            <a:off x="404973" y="1831621"/>
            <a:ext cx="6308025" cy="31825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/>
            <a:r>
              <a:rPr lang="en-US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 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750" indent="-285750"/>
            <a:r>
              <a:rPr lang="en-US" sz="18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 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285750" indent="-285750"/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4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Work in Kernel</a:t>
            </a:r>
            <a:endParaRPr lang="en-US" altLang="zh-CN" sz="24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4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Non-intrusive</a:t>
            </a:r>
            <a:endParaRPr lang="en-US" altLang="zh-CN" sz="24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altLang="zh-CN" sz="24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CNI agnostic</a:t>
            </a:r>
            <a:endParaRPr lang="en-US" altLang="zh-CN" sz="24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90204" pitchFamily="34" charset="0"/>
              <a:buChar char="•"/>
            </a:pPr>
            <a:r>
              <a:rPr lang="en-US" sz="24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Safety and efficient</a:t>
            </a:r>
            <a:endParaRPr lang="en-US" sz="18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60947" y="1270535"/>
            <a:ext cx="3909399" cy="538018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 err="1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eBPF</a:t>
            </a:r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background knowledge </a:t>
            </a:r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– </a:t>
            </a:r>
            <a:r>
              <a:rPr lang="en-US" sz="4000" b="1" dirty="0" err="1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Map&amp;Prog</a:t>
            </a:r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sp>
        <p:nvSpPr>
          <p:cNvPr id="5" name="Title 1"/>
          <p:cNvSpPr txBox="1"/>
          <p:nvPr/>
        </p:nvSpPr>
        <p:spPr>
          <a:xfrm>
            <a:off x="138899" y="1148218"/>
            <a:ext cx="4807204" cy="5507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33350" lvl="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</a:pPr>
            <a:r>
              <a:rPr lang="en-GB" sz="2800" dirty="0">
                <a:solidFill>
                  <a:srgbClr val="535F61"/>
                </a:solidFill>
                <a:highlight>
                  <a:srgbClr val="FFFFFF"/>
                </a:highlight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MAP</a:t>
            </a:r>
            <a:endParaRPr lang="en-GB" sz="20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133350" lvl="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</a:pPr>
            <a:r>
              <a:rPr lang="en-US" altLang="zh-CN" sz="1600" dirty="0">
                <a:solidFill>
                  <a:srgbClr val="535F61"/>
                </a:solidFill>
                <a:highlight>
                  <a:srgbClr val="FFFFFF"/>
                </a:highlight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provide generic data structure for user space </a:t>
            </a:r>
            <a:endParaRPr lang="en-US" altLang="zh-CN" sz="16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133350" lvl="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</a:pPr>
            <a:r>
              <a:rPr lang="en-US" altLang="zh-CN" sz="1600" dirty="0">
                <a:solidFill>
                  <a:srgbClr val="535F61"/>
                </a:solidFill>
                <a:highlight>
                  <a:srgbClr val="FFFFFF"/>
                </a:highlight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and kernel space communication</a:t>
            </a:r>
            <a:endParaRPr lang="en-US" altLang="zh-CN" sz="16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133350" lvl="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</a:pPr>
            <a:endParaRPr lang="en-US" sz="16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23850">
              <a:buClr>
                <a:srgbClr val="000000"/>
              </a:buClr>
              <a:buSzPts val="1500"/>
              <a:buFont typeface="Courier New" panose="02070609020205090404" pitchFamily="49" charset="0"/>
              <a:buChar char="o"/>
            </a:pPr>
            <a:r>
              <a:rPr lang="en-GB" sz="1400" dirty="0">
                <a:solidFill>
                  <a:srgbClr val="535F61"/>
                </a:solidFill>
                <a:highlight>
                  <a:srgbClr val="FFFFFF"/>
                </a:highlight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HASHMAP</a:t>
            </a:r>
            <a:endParaRPr lang="en-GB" sz="14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23850">
              <a:buClr>
                <a:srgbClr val="000000"/>
              </a:buClr>
              <a:buSzPts val="1500"/>
              <a:buFont typeface="Courier New" panose="02070609020205090404" pitchFamily="49" charset="0"/>
              <a:buChar char="o"/>
            </a:pPr>
            <a:r>
              <a:rPr lang="en-GB" sz="1400" dirty="0">
                <a:solidFill>
                  <a:srgbClr val="535F61"/>
                </a:solidFill>
                <a:highlight>
                  <a:srgbClr val="FFFFFF"/>
                </a:highlight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SOCKHASH</a:t>
            </a:r>
            <a:endParaRPr lang="en-GB" sz="14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23850">
              <a:buClr>
                <a:srgbClr val="000000"/>
              </a:buClr>
              <a:buSzPts val="1500"/>
              <a:buFont typeface="Courier New" panose="02070609020205090404" pitchFamily="49" charset="0"/>
              <a:buChar char="o"/>
            </a:pPr>
            <a:endParaRPr lang="en-GB" sz="14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133350" indent="0">
              <a:lnSpc>
                <a:spcPct val="90000"/>
              </a:lnSpc>
              <a:spcBef>
                <a:spcPts val="1200"/>
              </a:spcBef>
              <a:buClr>
                <a:srgbClr val="000000"/>
              </a:buClr>
              <a:buSzPts val="1500"/>
            </a:pPr>
            <a:r>
              <a:rPr lang="en-GB" sz="2800" dirty="0">
                <a:solidFill>
                  <a:srgbClr val="535F61"/>
                </a:solidFill>
                <a:highlight>
                  <a:srgbClr val="FFFFFF"/>
                </a:highlight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  <a:sym typeface="Work Sans Regular"/>
              </a:rPr>
              <a:t>Program type</a:t>
            </a:r>
            <a:endParaRPr lang="en-GB" sz="28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2385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ourier New" panose="02070609020205090404" pitchFamily="49" charset="0"/>
              <a:buChar char="o"/>
            </a:pPr>
            <a:r>
              <a:rPr lang="en-GB" sz="1400" dirty="0">
                <a:solidFill>
                  <a:srgbClr val="535F61"/>
                </a:solidFill>
                <a:highlight>
                  <a:srgbClr val="FFFFFF"/>
                </a:highlight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SOCK_OPS</a:t>
            </a:r>
            <a:endParaRPr lang="en-GB" sz="14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2385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Courier New" panose="02070609020205090404" pitchFamily="49" charset="0"/>
              <a:buChar char="o"/>
            </a:pPr>
            <a:r>
              <a:rPr lang="en-GB" sz="1400" dirty="0">
                <a:solidFill>
                  <a:srgbClr val="535F61"/>
                </a:solidFill>
                <a:highlight>
                  <a:srgbClr val="FFFFFF"/>
                </a:highlight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SK_MSG </a:t>
            </a:r>
            <a:endParaRPr lang="en-GB" sz="1400" dirty="0">
              <a:solidFill>
                <a:srgbClr val="535F61"/>
              </a:solidFill>
              <a:highlight>
                <a:srgbClr val="FFFFFF"/>
              </a:highlight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  <p:pic>
        <p:nvPicPr>
          <p:cNvPr id="2" name="Google Shape;100;p1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981115" y="2391501"/>
            <a:ext cx="4543500" cy="302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Combining</a:t>
            </a:r>
            <a:r>
              <a:rPr lang="zh-CN" alt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MAP</a:t>
            </a:r>
            <a:r>
              <a:rPr lang="zh-CN" alt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&amp;</a:t>
            </a:r>
            <a:r>
              <a:rPr lang="zh-CN" alt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Program</a:t>
            </a:r>
            <a:r>
              <a:rPr lang="zh-CN" alt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for acceleration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pic>
        <p:nvPicPr>
          <p:cNvPr id="8" name="Picture 7" descr="Graphical user interface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4905" y="1276985"/>
            <a:ext cx="7339330" cy="445071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30425" y="2270951"/>
            <a:ext cx="6097554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2000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sock_ops</a:t>
            </a:r>
            <a:endParaRPr lang="en-US" sz="20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36550">
              <a:buSzPts val="1700"/>
              <a:buFont typeface="Courier New" panose="02070609020205090404" pitchFamily="49" charset="0"/>
              <a:buChar char="o"/>
            </a:pPr>
            <a:r>
              <a:rPr lang="en-US" altLang="zh-CN" sz="2000" dirty="0">
                <a:latin typeface="Intel Clear" panose="020B0604020203020204" pitchFamily="34" charset="0"/>
                <a:cs typeface="Intel Clear" panose="020B0604020203020204" pitchFamily="34" charset="0"/>
              </a:rPr>
              <a:t>capture </a:t>
            </a:r>
            <a:r>
              <a:rPr lang="en-US" altLang="zh-CN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socket in given status, </a:t>
            </a:r>
            <a:r>
              <a:rPr lang="en-US" altLang="zh-CN" sz="2000" dirty="0">
                <a:latin typeface="Intel Clear" panose="020B0604020203020204" pitchFamily="34" charset="0"/>
                <a:cs typeface="Intel Clear" panose="020B0604020203020204" pitchFamily="34" charset="0"/>
              </a:rPr>
              <a:t>populate into </a:t>
            </a:r>
            <a:r>
              <a:rPr lang="en-US" altLang="zh-CN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map</a:t>
            </a:r>
            <a:endParaRPr lang="en-US" sz="20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US" sz="2000" dirty="0" err="1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sk_msg</a:t>
            </a:r>
            <a:endParaRPr lang="en-US" sz="20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36550">
              <a:buSzPts val="1700"/>
              <a:buFont typeface="Courier New" panose="02070609020205090404" pitchFamily="49" charset="0"/>
              <a:buChar char="o"/>
            </a:pPr>
            <a:r>
              <a:rPr lang="en-US" altLang="zh-CN" sz="2000" dirty="0">
                <a:latin typeface="Intel Clear" panose="020B0604020203020204" pitchFamily="34" charset="0"/>
                <a:cs typeface="Intel Clear" panose="020B0604020203020204" pitchFamily="34" charset="0"/>
              </a:rPr>
              <a:t>when there is data in </a:t>
            </a:r>
            <a:r>
              <a:rPr lang="en-US" altLang="zh-CN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socket, </a:t>
            </a:r>
            <a:r>
              <a:rPr lang="en-US" altLang="zh-CN" sz="2000" dirty="0">
                <a:latin typeface="Intel Clear" panose="020B0604020203020204" pitchFamily="34" charset="0"/>
                <a:cs typeface="Intel Clear" panose="020B0604020203020204" pitchFamily="34" charset="0"/>
              </a:rPr>
              <a:t>lookup peer </a:t>
            </a:r>
            <a:r>
              <a:rPr lang="en-US" altLang="zh-CN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socket</a:t>
            </a:r>
            <a:endParaRPr lang="en-US" altLang="zh-CN" sz="20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  <a:p>
            <a:pPr lvl="2" indent="-336550">
              <a:buSzPts val="1700"/>
              <a:buFont typeface="Courier New" panose="02070609020205090404" pitchFamily="49" charset="0"/>
              <a:buChar char="o"/>
            </a:pPr>
            <a:r>
              <a:rPr lang="en-US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transfer</a:t>
            </a:r>
            <a:r>
              <a:rPr lang="zh-CN" altLang="en-US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</a:t>
            </a:r>
            <a:r>
              <a:rPr lang="en-US" altLang="zh-CN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data</a:t>
            </a:r>
            <a:r>
              <a:rPr lang="zh-CN" altLang="en-US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</a:t>
            </a:r>
            <a:r>
              <a:rPr lang="en-US" altLang="zh-CN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to</a:t>
            </a:r>
            <a:r>
              <a:rPr lang="zh-CN" altLang="en-US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 </a:t>
            </a:r>
            <a:r>
              <a:rPr lang="en-US" altLang="zh-CN" sz="2000" dirty="0"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rPr>
              <a:t>peer</a:t>
            </a:r>
            <a:endParaRPr lang="en-US" sz="2000" dirty="0">
              <a:latin typeface="Intel Clear" panose="020B0604020203020204" pitchFamily="34" charset="0"/>
              <a:ea typeface="Intel Clear" panose="020B0604020203020204" pitchFamily="34" charset="0"/>
              <a:cs typeface="Intel Clear" panose="020B0604020203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Pod to Pod 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acceleration</a:t>
            </a:r>
            <a:r>
              <a:rPr lang="en-US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(Kubernetes) 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1596767"/>
            <a:ext cx="8572500" cy="4238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3804" y="-13354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Inbound </a:t>
            </a:r>
            <a:r>
              <a:rPr lang="en-US" altLang="zh-CN" sz="4000" b="1" dirty="0" err="1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Acceleraion</a:t>
            </a:r>
            <a:r>
              <a:rPr lang="en-US" altLang="zh-CN" sz="4000" b="1" dirty="0">
                <a:solidFill>
                  <a:schemeClr val="bg1"/>
                </a:solidFill>
                <a:latin typeface="Clarity City" pitchFamily="2" charset="77"/>
                <a:cs typeface="Arial" panose="020B0604020202090204" pitchFamily="34" charset="0"/>
              </a:rPr>
              <a:t>(Service Mesh)</a:t>
            </a:r>
            <a:endParaRPr lang="en-US" sz="4000" b="1" dirty="0">
              <a:solidFill>
                <a:schemeClr val="bg1"/>
              </a:solidFill>
              <a:latin typeface="Clarity City" pitchFamily="2" charset="77"/>
              <a:cs typeface="Arial" panose="020B0604020202090204" pitchFamily="34" charset="0"/>
            </a:endParaRPr>
          </a:p>
        </p:txBody>
      </p:sp>
      <p:pic>
        <p:nvPicPr>
          <p:cNvPr id="2" name="Picture 1" descr="Graphical user interface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0549" y="1658318"/>
            <a:ext cx="10636429" cy="378866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3096</Words>
  <Application>WPS 演示</Application>
  <PresentationFormat>Widescreen</PresentationFormat>
  <Paragraphs>128</Paragraphs>
  <Slides>19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20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19</vt:i4>
      </vt:variant>
    </vt:vector>
  </HeadingPairs>
  <TitlesOfParts>
    <vt:vector size="46" baseType="lpstr">
      <vt:lpstr>Arial</vt:lpstr>
      <vt:lpstr>宋体</vt:lpstr>
      <vt:lpstr>Wingdings</vt:lpstr>
      <vt:lpstr>Clarity City</vt:lpstr>
      <vt:lpstr>Thonburi</vt:lpstr>
      <vt:lpstr>Arial</vt:lpstr>
      <vt:lpstr>Intel Clear</vt:lpstr>
      <vt:lpstr>苹方-简</vt:lpstr>
      <vt:lpstr>Courier New</vt:lpstr>
      <vt:lpstr>Work Sans Regular</vt:lpstr>
      <vt:lpstr>微软雅黑</vt:lpstr>
      <vt:lpstr>汉仪旗黑</vt:lpstr>
      <vt:lpstr>宋体</vt:lpstr>
      <vt:lpstr>Arial Unicode MS</vt:lpstr>
      <vt:lpstr>Calibri Light</vt:lpstr>
      <vt:lpstr>Helvetica Neue</vt:lpstr>
      <vt:lpstr>Calibri</vt:lpstr>
      <vt:lpstr>等线</vt:lpstr>
      <vt:lpstr>汉仪中等线KW</vt:lpstr>
      <vt:lpstr>汉仪书宋二KW</vt:lpstr>
      <vt:lpstr>Office Theme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Contini</dc:creator>
  <cp:lastModifiedBy>oilbeater@alauda</cp:lastModifiedBy>
  <cp:revision>55</cp:revision>
  <dcterms:created xsi:type="dcterms:W3CDTF">2023-09-25T08:32:25Z</dcterms:created>
  <dcterms:modified xsi:type="dcterms:W3CDTF">2023-09-25T08:32:25Z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2E6DC2822B568A7B30FC03656509A66A_42</vt:lpwstr>
  </property>
  <property fmtid="{D5CDD505-2E9C-101B-9397-08002B2CF9AE}" pid="3" name="KSOProductBuildVer">
    <vt:lpwstr>2052-6.2.0.8299</vt:lpwstr>
  </property>
</Properties>
</file>

<file path=docProps/thumbnail.jpeg>
</file>